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1" r:id="rId6"/>
    <p:sldId id="270" r:id="rId7"/>
    <p:sldId id="262" r:id="rId8"/>
    <p:sldId id="263" r:id="rId9"/>
    <p:sldId id="264" r:id="rId10"/>
    <p:sldId id="273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4" r:id="rId19"/>
    <p:sldId id="275" r:id="rId20"/>
    <p:sldId id="276" r:id="rId21"/>
    <p:sldId id="281" r:id="rId22"/>
    <p:sldId id="277" r:id="rId23"/>
    <p:sldId id="278" r:id="rId24"/>
    <p:sldId id="279" r:id="rId25"/>
    <p:sldId id="280" r:id="rId26"/>
    <p:sldId id="282" r:id="rId27"/>
    <p:sldId id="283" r:id="rId28"/>
    <p:sldId id="284" r:id="rId29"/>
    <p:sldId id="285" r:id="rId30"/>
    <p:sldId id="286" r:id="rId31"/>
    <p:sldId id="288" r:id="rId32"/>
    <p:sldId id="289" r:id="rId33"/>
    <p:sldId id="287" r:id="rId3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991FF6-AC7E-4025-9C98-798351BD7529}" type="datetimeFigureOut">
              <a:rPr lang="pl-PL" smtClean="0"/>
              <a:t>2016-01-26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F29906-4067-4877-A57E-FF150FC49AC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8947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47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1638" cy="41116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pl-PL" alt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2016-01-26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2016-01-26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2016-01-26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2016-01-26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2016-01-26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2016-01-26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2016-01-26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2016-01-26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2016-01-26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2016-01-26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2016-01-26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FD17FA3B-C404-4317-B0BC-953931111309}" type="datetimeFigureOut">
              <a:rPr lang="pl-PL" smtClean="0"/>
              <a:t>2016-01-26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51520" y="1970112"/>
            <a:ext cx="8712968" cy="4267200"/>
          </a:xfrm>
        </p:spPr>
        <p:txBody>
          <a:bodyPr/>
          <a:lstStyle/>
          <a:p>
            <a:r>
              <a:rPr lang="pl-PL" dirty="0" smtClean="0"/>
              <a:t>Spotkanie </a:t>
            </a:r>
            <a:br>
              <a:rPr lang="pl-PL" dirty="0" smtClean="0"/>
            </a:br>
            <a:r>
              <a:rPr lang="pl-PL" dirty="0" smtClean="0"/>
              <a:t>z pedagogiem szkolnym</a:t>
            </a:r>
            <a:br>
              <a:rPr lang="pl-PL" dirty="0" smtClean="0"/>
            </a:br>
            <a:r>
              <a:rPr lang="pl-PL" smtClean="0"/>
              <a:t/>
            </a:r>
            <a:br>
              <a:rPr lang="pl-PL" smtClean="0"/>
            </a:br>
            <a:r>
              <a:rPr lang="pl-PL" smtClean="0"/>
              <a:t>26.01.2016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6776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557795"/>
            <a:ext cx="8763031" cy="5823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499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8500" y="44624"/>
            <a:ext cx="9135500" cy="68428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</a:pPr>
            <a:r>
              <a:rPr lang="pl-PL" altLang="pl-PL" sz="2400" b="1" dirty="0" smtClean="0">
                <a:solidFill>
                  <a:schemeClr val="tx2"/>
                </a:solidFill>
              </a:rPr>
              <a:t>Obserwuj </a:t>
            </a:r>
            <a:r>
              <a:rPr lang="pl-PL" altLang="pl-PL" sz="2400" b="1" dirty="0">
                <a:solidFill>
                  <a:schemeClr val="tx2"/>
                </a:solidFill>
              </a:rPr>
              <a:t>zachowania dziecka i zawsze reaguj, gdy Twoje dziecko:</a:t>
            </a:r>
          </a:p>
          <a:p>
            <a:pPr algn="ctr">
              <a:spcBef>
                <a:spcPts val="800"/>
              </a:spcBef>
            </a:pPr>
            <a:endParaRPr lang="pl-PL" altLang="pl-PL" sz="2400" b="1" dirty="0">
              <a:solidFill>
                <a:schemeClr val="tx2"/>
              </a:solidFill>
            </a:endParaRPr>
          </a:p>
          <a:p>
            <a:r>
              <a:rPr lang="pl-PL" altLang="pl-PL" sz="2000" b="1" dirty="0">
                <a:solidFill>
                  <a:schemeClr val="tx2"/>
                </a:solidFill>
              </a:rPr>
              <a:t>- </a:t>
            </a:r>
            <a:r>
              <a:rPr lang="pl-PL" altLang="pl-PL" sz="2000" dirty="0">
                <a:solidFill>
                  <a:schemeClr val="tx2"/>
                </a:solidFill>
              </a:rPr>
              <a:t>nie chce wychodzić z domu albo wychodzi bardzo </a:t>
            </a:r>
            <a:r>
              <a:rPr lang="pl-PL" altLang="pl-PL" sz="2000" dirty="0" smtClean="0">
                <a:solidFill>
                  <a:schemeClr val="tx2"/>
                </a:solidFill>
              </a:rPr>
              <a:t>późno lub bardzo wcześnie </a:t>
            </a:r>
          </a:p>
          <a:p>
            <a:r>
              <a:rPr lang="pl-PL" altLang="pl-PL" sz="2000" dirty="0" smtClean="0">
                <a:solidFill>
                  <a:schemeClr val="tx2"/>
                </a:solidFill>
              </a:rPr>
              <a:t>- </a:t>
            </a:r>
            <a:r>
              <a:rPr lang="pl-PL" altLang="pl-PL" sz="2000" dirty="0">
                <a:solidFill>
                  <a:schemeClr val="tx2"/>
                </a:solidFill>
              </a:rPr>
              <a:t>wraca ze szkoły później, okrężną drogą </a:t>
            </a:r>
          </a:p>
          <a:p>
            <a:r>
              <a:rPr lang="pl-PL" altLang="pl-PL" sz="2000" dirty="0">
                <a:solidFill>
                  <a:schemeClr val="tx2"/>
                </a:solidFill>
              </a:rPr>
              <a:t>- wraca po lekcjach ze zranieniami i siniakami </a:t>
            </a:r>
          </a:p>
          <a:p>
            <a:r>
              <a:rPr lang="pl-PL" altLang="pl-PL" sz="2000" dirty="0">
                <a:solidFill>
                  <a:schemeClr val="tx2"/>
                </a:solidFill>
              </a:rPr>
              <a:t>- ma podarte ubranie </a:t>
            </a:r>
          </a:p>
          <a:p>
            <a:r>
              <a:rPr lang="pl-PL" altLang="pl-PL" sz="2000" dirty="0">
                <a:solidFill>
                  <a:schemeClr val="tx2"/>
                </a:solidFill>
              </a:rPr>
              <a:t>- znajdujesz zniszczone podręczniki i przybory szkolne </a:t>
            </a:r>
          </a:p>
          <a:p>
            <a:pPr marL="176213" indent="-176213">
              <a:buFontTx/>
              <a:buChar char="-"/>
            </a:pPr>
            <a:r>
              <a:rPr lang="pl-PL" altLang="pl-PL" sz="2000" dirty="0" smtClean="0">
                <a:solidFill>
                  <a:schemeClr val="tx2"/>
                </a:solidFill>
              </a:rPr>
              <a:t>prosi </a:t>
            </a:r>
            <a:r>
              <a:rPr lang="pl-PL" altLang="pl-PL" sz="2000" dirty="0">
                <a:solidFill>
                  <a:schemeClr val="tx2"/>
                </a:solidFill>
              </a:rPr>
              <a:t>Cię o ponowne kupienie "zgubionych" (zabranych </a:t>
            </a:r>
            <a:r>
              <a:rPr lang="pl-PL" altLang="pl-PL" sz="2000" dirty="0" smtClean="0">
                <a:solidFill>
                  <a:schemeClr val="tx2"/>
                </a:solidFill>
              </a:rPr>
              <a:t>lub ukradzionych)   przedmiotów </a:t>
            </a:r>
          </a:p>
          <a:p>
            <a:r>
              <a:rPr lang="pl-PL" altLang="pl-PL" sz="2000" dirty="0" smtClean="0">
                <a:solidFill>
                  <a:schemeClr val="tx2"/>
                </a:solidFill>
              </a:rPr>
              <a:t>- </a:t>
            </a:r>
            <a:r>
              <a:rPr lang="pl-PL" altLang="pl-PL" sz="2000" dirty="0">
                <a:solidFill>
                  <a:schemeClr val="tx2"/>
                </a:solidFill>
              </a:rPr>
              <a:t>często "gubi" pieniądze i prosi o drobne na "składkę" </a:t>
            </a:r>
          </a:p>
          <a:p>
            <a:pPr>
              <a:buFontTx/>
              <a:buChar char="-"/>
            </a:pPr>
            <a:r>
              <a:rPr lang="pl-PL" altLang="pl-PL" sz="2000" dirty="0">
                <a:solidFill>
                  <a:schemeClr val="tx2"/>
                </a:solidFill>
              </a:rPr>
              <a:t> nie chce brać do szkoły drugiego śniadania albo bierze </a:t>
            </a:r>
            <a:r>
              <a:rPr lang="pl-PL" altLang="pl-PL" sz="2000" dirty="0" smtClean="0">
                <a:solidFill>
                  <a:schemeClr val="tx2"/>
                </a:solidFill>
              </a:rPr>
              <a:t>dużo </a:t>
            </a:r>
            <a:r>
              <a:rPr lang="pl-PL" altLang="pl-PL" sz="2000" dirty="0">
                <a:solidFill>
                  <a:schemeClr val="tx2"/>
                </a:solidFill>
              </a:rPr>
              <a:t>więcej niż zwykle </a:t>
            </a:r>
          </a:p>
          <a:p>
            <a:r>
              <a:rPr lang="pl-PL" altLang="pl-PL" sz="2000" dirty="0">
                <a:solidFill>
                  <a:schemeClr val="tx2"/>
                </a:solidFill>
              </a:rPr>
              <a:t>- prosi o "załatwienie" zwolnienia z WF </a:t>
            </a:r>
          </a:p>
          <a:p>
            <a:r>
              <a:rPr lang="pl-PL" altLang="pl-PL" sz="2000" dirty="0">
                <a:solidFill>
                  <a:schemeClr val="tx2"/>
                </a:solidFill>
              </a:rPr>
              <a:t>- kłóci się ze swoimi przyjaciółmi </a:t>
            </a:r>
          </a:p>
          <a:p>
            <a:r>
              <a:rPr lang="pl-PL" altLang="pl-PL" sz="2000" dirty="0">
                <a:solidFill>
                  <a:schemeClr val="tx2"/>
                </a:solidFill>
              </a:rPr>
              <a:t>- jest ciche, izoluje się </a:t>
            </a:r>
          </a:p>
          <a:p>
            <a:pPr>
              <a:buFontTx/>
              <a:buChar char="-"/>
            </a:pPr>
            <a:r>
              <a:rPr lang="pl-PL" altLang="pl-PL" sz="2000" dirty="0">
                <a:solidFill>
                  <a:schemeClr val="tx2"/>
                </a:solidFill>
              </a:rPr>
              <a:t> jest agresywne w stosunku do innych domowników, </a:t>
            </a:r>
            <a:r>
              <a:rPr lang="pl-PL" altLang="pl-PL" sz="2000" dirty="0" smtClean="0">
                <a:solidFill>
                  <a:schemeClr val="tx2"/>
                </a:solidFill>
              </a:rPr>
              <a:t>np. rodzeństwa </a:t>
            </a:r>
            <a:endParaRPr lang="pl-PL" altLang="pl-PL" sz="2000" dirty="0">
              <a:solidFill>
                <a:schemeClr val="tx2"/>
              </a:solidFill>
            </a:endParaRPr>
          </a:p>
          <a:p>
            <a:r>
              <a:rPr lang="pl-PL" altLang="pl-PL" sz="2000" dirty="0">
                <a:solidFill>
                  <a:schemeClr val="tx2"/>
                </a:solidFill>
              </a:rPr>
              <a:t>- ma gorsze wyniki w nauce </a:t>
            </a:r>
          </a:p>
          <a:p>
            <a:r>
              <a:rPr lang="pl-PL" altLang="pl-PL" sz="2000" dirty="0">
                <a:solidFill>
                  <a:schemeClr val="tx2"/>
                </a:solidFill>
              </a:rPr>
              <a:t>- opuszcza pojedyncze lekcje lub wagaruje </a:t>
            </a:r>
          </a:p>
          <a:p>
            <a:r>
              <a:rPr lang="pl-PL" altLang="pl-PL" sz="2000" dirty="0">
                <a:solidFill>
                  <a:schemeClr val="tx2"/>
                </a:solidFill>
              </a:rPr>
              <a:t>- ma problem ze snem lub senne koszmary, płacze w nocy</a:t>
            </a:r>
          </a:p>
        </p:txBody>
      </p:sp>
    </p:spTree>
    <p:extLst>
      <p:ext uri="{BB962C8B-B14F-4D97-AF65-F5344CB8AC3E}">
        <p14:creationId xmlns:p14="http://schemas.microsoft.com/office/powerpoint/2010/main" val="1947358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967142" y="2420888"/>
            <a:ext cx="5041765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ts val="800"/>
              </a:spcBef>
            </a:pPr>
            <a:r>
              <a:rPr lang="pl-PL" altLang="pl-PL" sz="8800" b="1" dirty="0">
                <a:solidFill>
                  <a:schemeClr val="tx2"/>
                </a:solidFill>
              </a:rPr>
              <a:t>Co robić?</a:t>
            </a:r>
          </a:p>
        </p:txBody>
      </p:sp>
    </p:spTree>
    <p:extLst>
      <p:ext uri="{BB962C8B-B14F-4D97-AF65-F5344CB8AC3E}">
        <p14:creationId xmlns:p14="http://schemas.microsoft.com/office/powerpoint/2010/main" val="134257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79512" y="260648"/>
            <a:ext cx="8784976" cy="620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</a:pPr>
            <a:r>
              <a:rPr lang="pl-PL" altLang="pl-PL" sz="2800" b="1" dirty="0">
                <a:solidFill>
                  <a:schemeClr val="tx2"/>
                </a:solidFill>
              </a:rPr>
              <a:t>Najgorsze co możesz zrobić, to zareagować zbyt ostro. </a:t>
            </a:r>
          </a:p>
          <a:p>
            <a:pPr algn="ctr">
              <a:spcBef>
                <a:spcPts val="800"/>
              </a:spcBef>
            </a:pPr>
            <a:r>
              <a:rPr lang="pl-PL" altLang="pl-PL" sz="2800" b="1" dirty="0">
                <a:solidFill>
                  <a:schemeClr val="tx2"/>
                </a:solidFill>
              </a:rPr>
              <a:t>Mimo odczuwanej złości staraj się nie zachować agresywnie, nie rozwiązuj sprawy sam np. wymierzając karę sprawcy. </a:t>
            </a:r>
          </a:p>
          <a:p>
            <a:pPr algn="ctr">
              <a:spcBef>
                <a:spcPts val="800"/>
              </a:spcBef>
            </a:pPr>
            <a:r>
              <a:rPr lang="pl-PL" altLang="pl-PL" sz="2800" b="1" dirty="0">
                <a:solidFill>
                  <a:schemeClr val="tx2"/>
                </a:solidFill>
              </a:rPr>
              <a:t>Postaraj się nie obwiniać szkoły i nauczycieli. </a:t>
            </a:r>
          </a:p>
          <a:p>
            <a:pPr algn="ctr">
              <a:spcBef>
                <a:spcPts val="800"/>
              </a:spcBef>
            </a:pPr>
            <a:r>
              <a:rPr lang="pl-PL" altLang="pl-PL" sz="2800" b="1" dirty="0">
                <a:solidFill>
                  <a:schemeClr val="tx2"/>
                </a:solidFill>
              </a:rPr>
              <a:t>Pamiętaj, że jeśli nie wiedziałeś o prześladowaniu swojego dziecka, szkoła może również nie zdawać sobie z tego sprawy. </a:t>
            </a:r>
          </a:p>
          <a:p>
            <a:pPr algn="ctr">
              <a:spcBef>
                <a:spcPts val="800"/>
              </a:spcBef>
            </a:pPr>
            <a:r>
              <a:rPr lang="pl-PL" altLang="pl-PL" sz="2800" b="1" dirty="0">
                <a:solidFill>
                  <a:schemeClr val="tx2"/>
                </a:solidFill>
              </a:rPr>
              <a:t>Poinformuj wychowawcę - to on powinien pokierować dalej sprawą. </a:t>
            </a:r>
          </a:p>
          <a:p>
            <a:pPr algn="ctr">
              <a:spcBef>
                <a:spcPts val="800"/>
              </a:spcBef>
            </a:pPr>
            <a:r>
              <a:rPr lang="pl-PL" altLang="pl-PL" sz="2800" b="1" dirty="0">
                <a:solidFill>
                  <a:schemeClr val="tx2"/>
                </a:solidFill>
              </a:rPr>
              <a:t>Możesz także zwrócić się do pedagoga </a:t>
            </a:r>
            <a:r>
              <a:rPr lang="pl-PL" altLang="pl-PL" sz="2800" b="1" dirty="0" smtClean="0">
                <a:solidFill>
                  <a:schemeClr val="tx2"/>
                </a:solidFill>
              </a:rPr>
              <a:t>szkolnego lub psychologa.</a:t>
            </a:r>
            <a:endParaRPr lang="pl-PL" altLang="pl-PL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07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7504" y="74875"/>
            <a:ext cx="8640960" cy="64120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  <a:buFont typeface="Times New Roman" pitchFamily="18" charset="0"/>
              <a:buChar char="•"/>
            </a:pPr>
            <a:r>
              <a:rPr lang="pl-PL" altLang="pl-PL" sz="3200" b="1" dirty="0">
                <a:solidFill>
                  <a:schemeClr val="tx2"/>
                </a:solidFill>
              </a:rPr>
              <a:t> Wobec swojego dziecka staraj się zachować tak, aby mu pomóc. </a:t>
            </a:r>
          </a:p>
          <a:p>
            <a:pPr algn="ctr">
              <a:spcBef>
                <a:spcPts val="800"/>
              </a:spcBef>
              <a:buFont typeface="Times New Roman" pitchFamily="18" charset="0"/>
              <a:buChar char="•"/>
            </a:pPr>
            <a:r>
              <a:rPr lang="pl-PL" altLang="pl-PL" sz="3200" b="1" dirty="0">
                <a:solidFill>
                  <a:schemeClr val="tx2"/>
                </a:solidFill>
              </a:rPr>
              <a:t> Nie obwiniaj go, niezależnie od tego, jak radziło sobie z prześladowaniem. </a:t>
            </a:r>
          </a:p>
          <a:p>
            <a:pPr algn="ctr">
              <a:spcBef>
                <a:spcPts val="800"/>
              </a:spcBef>
              <a:buFont typeface="Times New Roman" pitchFamily="18" charset="0"/>
              <a:buChar char="•"/>
            </a:pPr>
            <a:r>
              <a:rPr lang="pl-PL" altLang="pl-PL" sz="3200" b="1" dirty="0">
                <a:solidFill>
                  <a:schemeClr val="tx2"/>
                </a:solidFill>
              </a:rPr>
              <a:t> Nie miej do niego pretensji, jeśli nie powiedziało Ci, że jest ofiarą przemocy. </a:t>
            </a:r>
          </a:p>
          <a:p>
            <a:pPr algn="ctr">
              <a:spcBef>
                <a:spcPts val="800"/>
              </a:spcBef>
              <a:buFont typeface="Times New Roman" pitchFamily="18" charset="0"/>
              <a:buChar char="•"/>
            </a:pPr>
            <a:r>
              <a:rPr lang="pl-PL" altLang="pl-PL" sz="3200" b="1" dirty="0">
                <a:solidFill>
                  <a:schemeClr val="tx2"/>
                </a:solidFill>
              </a:rPr>
              <a:t> Zachęć, aby opowiedziało Ci o wszystkim - pomoże mu to poradzić sobie z napięciem i odreagować trudne emocje. </a:t>
            </a:r>
          </a:p>
          <a:p>
            <a:pPr algn="ctr">
              <a:spcBef>
                <a:spcPts val="800"/>
              </a:spcBef>
              <a:buFont typeface="Times New Roman" pitchFamily="18" charset="0"/>
              <a:buChar char="•"/>
            </a:pPr>
            <a:r>
              <a:rPr lang="pl-PL" altLang="pl-PL" sz="3200" b="1" dirty="0">
                <a:solidFill>
                  <a:schemeClr val="tx2"/>
                </a:solidFill>
              </a:rPr>
              <a:t> Zapewnij, że zrobisz wszystko, aby mu pomóc i nie dopuścisz do podobnych sytuacji w przyszłości.</a:t>
            </a:r>
          </a:p>
        </p:txBody>
      </p:sp>
    </p:spTree>
    <p:extLst>
      <p:ext uri="{BB962C8B-B14F-4D97-AF65-F5344CB8AC3E}">
        <p14:creationId xmlns:p14="http://schemas.microsoft.com/office/powerpoint/2010/main" val="286010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s.slideplayer.pl/2/828583/slides/slide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2" y="27383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265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244205"/>
            <a:ext cx="89069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sz="3600" b="1" dirty="0">
                <a:solidFill>
                  <a:schemeClr val="tx2"/>
                </a:solidFill>
                <a:latin typeface="Albertus Extra Bold" pitchFamily="34" charset="0"/>
              </a:rPr>
              <a:t>Cechy charakterystyczne agresorów</a:t>
            </a:r>
            <a:endParaRPr lang="pl-PL" sz="3600" dirty="0">
              <a:solidFill>
                <a:schemeClr val="tx2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0" y="1075840"/>
            <a:ext cx="9144000" cy="5521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pl-PL" altLang="pl-PL" sz="2800" b="1" dirty="0" smtClean="0">
                <a:solidFill>
                  <a:schemeClr val="tx2"/>
                </a:solidFill>
              </a:rPr>
              <a:t>- Wybierają </a:t>
            </a:r>
            <a:r>
              <a:rPr lang="pl-PL" altLang="pl-PL" sz="2800" b="1" dirty="0">
                <a:solidFill>
                  <a:schemeClr val="tx2"/>
                </a:solidFill>
              </a:rPr>
              <a:t>sobie zawsze słabszych kolegów, „…wiadomo, żeby nie oberwać..”  </a:t>
            </a:r>
          </a:p>
          <a:p>
            <a:pPr>
              <a:lnSpc>
                <a:spcPct val="90000"/>
              </a:lnSpc>
              <a:buClr>
                <a:schemeClr val="tx1"/>
              </a:buClr>
            </a:pPr>
            <a:endParaRPr lang="pl-PL" altLang="pl-PL" sz="2800" b="1" dirty="0" smtClean="0">
              <a:solidFill>
                <a:schemeClr val="tx2"/>
              </a:solidFill>
            </a:endParaRPr>
          </a:p>
          <a:p>
            <a:pPr>
              <a:lnSpc>
                <a:spcPct val="90000"/>
              </a:lnSpc>
              <a:buClr>
                <a:schemeClr val="tx1"/>
              </a:buClr>
            </a:pPr>
            <a:r>
              <a:rPr lang="pl-PL" altLang="pl-PL" sz="2800" b="1" dirty="0" smtClean="0">
                <a:solidFill>
                  <a:schemeClr val="tx2"/>
                </a:solidFill>
              </a:rPr>
              <a:t>- Zbuntowani</a:t>
            </a:r>
            <a:r>
              <a:rPr lang="pl-PL" altLang="pl-PL" sz="2800" b="1" dirty="0">
                <a:solidFill>
                  <a:schemeClr val="tx2"/>
                </a:solidFill>
              </a:rPr>
              <a:t>, nieposłuszni</a:t>
            </a:r>
          </a:p>
          <a:p>
            <a:pPr>
              <a:buClr>
                <a:schemeClr val="tx1"/>
              </a:buClr>
            </a:pPr>
            <a:r>
              <a:rPr lang="pl-PL" altLang="pl-PL" sz="2800" b="1" dirty="0">
                <a:solidFill>
                  <a:schemeClr val="tx2"/>
                </a:solidFill>
              </a:rPr>
              <a:t>    i agresywni także wobec dorosłych. </a:t>
            </a:r>
            <a:endParaRPr lang="pl-PL" altLang="pl-PL" sz="2800" b="1" dirty="0" smtClean="0">
              <a:solidFill>
                <a:schemeClr val="tx2"/>
              </a:solidFill>
            </a:endParaRPr>
          </a:p>
          <a:p>
            <a:pPr>
              <a:buClr>
                <a:schemeClr val="tx1"/>
              </a:buClr>
            </a:pPr>
            <a:endParaRPr lang="pl-PL" altLang="pl-PL" sz="2800" b="1" dirty="0" smtClean="0">
              <a:solidFill>
                <a:schemeClr val="tx2"/>
              </a:solidFill>
            </a:endParaRPr>
          </a:p>
          <a:p>
            <a:pPr>
              <a:buClr>
                <a:schemeClr val="tx1"/>
              </a:buClr>
            </a:pPr>
            <a:r>
              <a:rPr lang="pl-PL" altLang="pl-PL" sz="2800" b="1" dirty="0" smtClean="0">
                <a:solidFill>
                  <a:schemeClr val="tx2"/>
                </a:solidFill>
              </a:rPr>
              <a:t>- Nie </a:t>
            </a:r>
            <a:r>
              <a:rPr lang="pl-PL" altLang="pl-PL" sz="2800" b="1" dirty="0">
                <a:solidFill>
                  <a:schemeClr val="tx2"/>
                </a:solidFill>
              </a:rPr>
              <a:t>współczują dręczonym uczniom, </a:t>
            </a:r>
            <a:endParaRPr lang="pl-PL" altLang="pl-PL" sz="2800" b="1" dirty="0" smtClean="0">
              <a:solidFill>
                <a:schemeClr val="tx2"/>
              </a:solidFill>
            </a:endParaRPr>
          </a:p>
          <a:p>
            <a:pPr>
              <a:buClr>
                <a:schemeClr val="tx1"/>
              </a:buClr>
            </a:pPr>
            <a:endParaRPr lang="pl-PL" altLang="pl-PL" sz="2800" b="1" dirty="0" smtClean="0">
              <a:solidFill>
                <a:schemeClr val="tx2"/>
              </a:solidFill>
            </a:endParaRPr>
          </a:p>
          <a:p>
            <a:pPr>
              <a:buClr>
                <a:schemeClr val="tx1"/>
              </a:buClr>
            </a:pPr>
            <a:r>
              <a:rPr lang="pl-PL" altLang="pl-PL" sz="2800" b="1" dirty="0" smtClean="0">
                <a:solidFill>
                  <a:schemeClr val="tx2"/>
                </a:solidFill>
              </a:rPr>
              <a:t>- Nie </a:t>
            </a:r>
            <a:r>
              <a:rPr lang="pl-PL" altLang="pl-PL" sz="2800" b="1" dirty="0">
                <a:solidFill>
                  <a:schemeClr val="tx2"/>
                </a:solidFill>
              </a:rPr>
              <a:t>są lubiani w szkole, mają poparcie w grupce takich samych, jak </a:t>
            </a:r>
            <a:r>
              <a:rPr lang="pl-PL" altLang="pl-PL" sz="2800" b="1" dirty="0" smtClean="0">
                <a:solidFill>
                  <a:schemeClr val="tx2"/>
                </a:solidFill>
              </a:rPr>
              <a:t>oni</a:t>
            </a:r>
          </a:p>
          <a:p>
            <a:pPr>
              <a:buClr>
                <a:schemeClr val="tx1"/>
              </a:buClr>
            </a:pPr>
            <a:endParaRPr lang="pl-PL" altLang="pl-PL" sz="2800" b="1" dirty="0" smtClean="0">
              <a:solidFill>
                <a:schemeClr val="tx2"/>
              </a:solidFill>
            </a:endParaRPr>
          </a:p>
          <a:p>
            <a:pPr>
              <a:buClr>
                <a:schemeClr val="tx1"/>
              </a:buClr>
            </a:pPr>
            <a:r>
              <a:rPr lang="pl-PL" altLang="pl-PL" sz="2800" b="1" dirty="0" smtClean="0">
                <a:solidFill>
                  <a:schemeClr val="tx2"/>
                </a:solidFill>
              </a:rPr>
              <a:t>- </a:t>
            </a:r>
            <a:r>
              <a:rPr lang="pl-PL" altLang="pl-PL" sz="2800" b="1" dirty="0">
                <a:solidFill>
                  <a:schemeClr val="tx2"/>
                </a:solidFill>
              </a:rPr>
              <a:t>Są porywczy, impulsywni, </a:t>
            </a:r>
            <a:r>
              <a:rPr lang="pl-PL" altLang="pl-PL" sz="2800" b="1" dirty="0" smtClean="0">
                <a:solidFill>
                  <a:schemeClr val="tx2"/>
                </a:solidFill>
              </a:rPr>
              <a:t>z </a:t>
            </a:r>
            <a:r>
              <a:rPr lang="pl-PL" altLang="pl-PL" sz="2800" b="1" dirty="0">
                <a:solidFill>
                  <a:schemeClr val="tx2"/>
                </a:solidFill>
              </a:rPr>
              <a:t>trudem przystosowują się do panujących norm i zasad.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0927" y="1556792"/>
            <a:ext cx="2553073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328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395536" y="548680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tx1"/>
              </a:buClr>
            </a:pPr>
            <a:r>
              <a:rPr lang="pl-PL" altLang="pl-PL" sz="3600" b="1" dirty="0">
                <a:solidFill>
                  <a:schemeClr val="tx2"/>
                </a:solidFill>
              </a:rPr>
              <a:t>Podstawą naszej wygranej nad </a:t>
            </a:r>
            <a:r>
              <a:rPr lang="pl-PL" altLang="pl-PL" sz="3600" b="1" dirty="0" smtClean="0">
                <a:solidFill>
                  <a:schemeClr val="tx2"/>
                </a:solidFill>
              </a:rPr>
              <a:t>przemocą </a:t>
            </a:r>
            <a:r>
              <a:rPr lang="pl-PL" altLang="pl-PL" sz="3600" b="1" dirty="0">
                <a:solidFill>
                  <a:schemeClr val="tx2"/>
                </a:solidFill>
              </a:rPr>
              <a:t>i agresją jest </a:t>
            </a:r>
            <a:r>
              <a:rPr lang="pl-PL" altLang="pl-PL" sz="3600" b="1" u="sng" dirty="0">
                <a:solidFill>
                  <a:schemeClr val="tx2"/>
                </a:solidFill>
              </a:rPr>
              <a:t>dialog.</a:t>
            </a:r>
            <a:r>
              <a:rPr lang="pl-PL" altLang="pl-PL" sz="3600" b="1" dirty="0">
                <a:solidFill>
                  <a:schemeClr val="tx2"/>
                </a:solidFill>
              </a:rPr>
              <a:t> Szczera, otwarta </a:t>
            </a:r>
            <a:r>
              <a:rPr lang="pl-PL" altLang="pl-PL" sz="3600" b="1" dirty="0" smtClean="0">
                <a:solidFill>
                  <a:schemeClr val="tx2"/>
                </a:solidFill>
              </a:rPr>
              <a:t>rozmowa w </a:t>
            </a:r>
            <a:r>
              <a:rPr lang="pl-PL" altLang="pl-PL" sz="3600" b="1" dirty="0">
                <a:solidFill>
                  <a:schemeClr val="tx2"/>
                </a:solidFill>
              </a:rPr>
              <a:t>domu, w szkole, w klasie, w grupie kolegów. Konieczne  jest również, aby nikt nie był obojętny na akty przemocy mające miejsce </a:t>
            </a:r>
            <a:r>
              <a:rPr lang="pl-PL" altLang="pl-PL" sz="3600" b="1" dirty="0" smtClean="0">
                <a:solidFill>
                  <a:schemeClr val="tx2"/>
                </a:solidFill>
              </a:rPr>
              <a:t>w </a:t>
            </a:r>
            <a:r>
              <a:rPr lang="pl-PL" altLang="pl-PL" sz="3600" b="1" dirty="0">
                <a:solidFill>
                  <a:schemeClr val="tx2"/>
                </a:solidFill>
              </a:rPr>
              <a:t>jego otoczeniu, ponieważ „przemoc karmi się milczeniem” i jeśli nikt nie zareaguje, </a:t>
            </a:r>
            <a:r>
              <a:rPr lang="pl-PL" altLang="pl-PL" sz="3600" b="1" dirty="0" smtClean="0">
                <a:solidFill>
                  <a:schemeClr val="tx2"/>
                </a:solidFill>
              </a:rPr>
              <a:t>to </a:t>
            </a:r>
            <a:r>
              <a:rPr lang="pl-PL" altLang="pl-PL" sz="3600" b="1" dirty="0">
                <a:solidFill>
                  <a:schemeClr val="tx2"/>
                </a:solidFill>
              </a:rPr>
              <a:t>przemoc pozostanie bezkarna. </a:t>
            </a:r>
          </a:p>
        </p:txBody>
      </p:sp>
    </p:spTree>
    <p:extLst>
      <p:ext uri="{BB962C8B-B14F-4D97-AF65-F5344CB8AC3E}">
        <p14:creationId xmlns:p14="http://schemas.microsoft.com/office/powerpoint/2010/main" val="123658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designattack.pl/wp-content/uploads/2012/12/czeslaw_kaba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8640"/>
            <a:ext cx="4286250" cy="643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639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57065" y="980728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6000" b="1" dirty="0">
                <a:solidFill>
                  <a:schemeClr val="accent1">
                    <a:lumMod val="75000"/>
                  </a:schemeClr>
                </a:solidFill>
              </a:rPr>
              <a:t>Spędzanie czasu wolnego z dzieckiem</a:t>
            </a: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507" y="2919720"/>
            <a:ext cx="5933043" cy="333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6902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95536" y="908720"/>
            <a:ext cx="849694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</a:rPr>
              <a:t>Tematyka spotkania</a:t>
            </a:r>
          </a:p>
          <a:p>
            <a:pPr algn="ctr"/>
            <a:endParaRPr lang="pl-PL" sz="4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</a:rPr>
              <a:t>Część 1.  Zjawisko przemocy i agresji słownej</a:t>
            </a:r>
          </a:p>
          <a:p>
            <a:pPr algn="ctr"/>
            <a:endParaRPr lang="pl-PL" sz="40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l-PL" sz="4000" b="1" dirty="0" smtClean="0">
                <a:solidFill>
                  <a:schemeClr val="accent1">
                    <a:lumMod val="75000"/>
                  </a:schemeClr>
                </a:solidFill>
              </a:rPr>
              <a:t>Część 2. Spędzanie czasu wolnego z dzieckiem</a:t>
            </a:r>
            <a:endParaRPr lang="pl-PL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77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476672"/>
            <a:ext cx="820891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u="sng" dirty="0">
                <a:solidFill>
                  <a:schemeClr val="tx2"/>
                </a:solidFill>
              </a:rPr>
              <a:t>Dzieci są jedną z </a:t>
            </a:r>
            <a:r>
              <a:rPr lang="pl-PL" sz="4000" b="1" u="sng" dirty="0" smtClean="0">
                <a:solidFill>
                  <a:schemeClr val="tx2"/>
                </a:solidFill>
              </a:rPr>
              <a:t>najważniejszych </a:t>
            </a:r>
            <a:r>
              <a:rPr lang="pl-PL" sz="4000" b="1" u="sng" dirty="0">
                <a:solidFill>
                  <a:schemeClr val="tx2"/>
                </a:solidFill>
              </a:rPr>
              <a:t>rzeczy które nadają sens naszemu życiu. Jednak to nie dzieci są dla nas ale my dla dzieci. To nie kolejne zabawki w naszych rękach jak samochód, mebel, czy </a:t>
            </a:r>
            <a:r>
              <a:rPr lang="pl-PL" sz="4000" b="1" u="sng" dirty="0" smtClean="0">
                <a:solidFill>
                  <a:schemeClr val="tx2"/>
                </a:solidFill>
              </a:rPr>
              <a:t>tablet. </a:t>
            </a:r>
            <a:r>
              <a:rPr lang="pl-PL" sz="4000" b="1" u="sng" dirty="0">
                <a:solidFill>
                  <a:schemeClr val="tx2"/>
                </a:solidFill>
              </a:rPr>
              <a:t>To obowiązek. Obowiązek wychowania na prawych i szlachetnych ludzi.</a:t>
            </a:r>
          </a:p>
        </p:txBody>
      </p:sp>
    </p:spTree>
    <p:extLst>
      <p:ext uri="{BB962C8B-B14F-4D97-AF65-F5344CB8AC3E}">
        <p14:creationId xmlns:p14="http://schemas.microsoft.com/office/powerpoint/2010/main" val="41424215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49564"/>
            <a:ext cx="7416824" cy="6606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316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1462132"/>
            <a:ext cx="842493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800" b="1" i="1" dirty="0">
                <a:solidFill>
                  <a:schemeClr val="tx2"/>
                </a:solidFill>
              </a:rPr>
              <a:t>"Czas wolny człowieka dorosłego, to coś zupełnie innego niż czas wolny dziecka."</a:t>
            </a:r>
            <a:endParaRPr lang="pl-PL" sz="4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357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23528" y="332656"/>
            <a:ext cx="835292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>
                <a:solidFill>
                  <a:schemeClr val="tx2"/>
                </a:solidFill>
              </a:rPr>
              <a:t>Wychowanie nie ma polegać na zmuszaniu dziecka do realizacji naszych planów, niezrealizowanych marzeń czy zainteresowań. Wychowanie to realizacja planów dziecka. Musimy bacznie obserwować nasze dzieci i chwalić zachowania godne, korygować (pozytywnie) zachowania wadliwe, rozwijać zainteresowania które nasze dzieci objawiają.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956780"/>
            <a:ext cx="4433292" cy="27630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089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39450"/>
            <a:ext cx="8928992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>
                <a:solidFill>
                  <a:schemeClr val="tx2"/>
                </a:solidFill>
              </a:rPr>
              <a:t>Najlepiej jest wychowywać nasze dzieci bawiąc się i spędzając z dziećmi wolny czas. </a:t>
            </a:r>
            <a:endParaRPr lang="pl-PL" sz="2800" b="1" dirty="0" smtClean="0">
              <a:solidFill>
                <a:schemeClr val="tx2"/>
              </a:solidFill>
            </a:endParaRPr>
          </a:p>
          <a:p>
            <a:endParaRPr lang="pl-PL" sz="2800" dirty="0">
              <a:solidFill>
                <a:schemeClr val="tx2"/>
              </a:solidFill>
            </a:endParaRPr>
          </a:p>
          <a:p>
            <a:pPr marL="457200" indent="-457200">
              <a:buFontTx/>
              <a:buChar char="-"/>
            </a:pPr>
            <a:r>
              <a:rPr lang="pl-PL" sz="2800" dirty="0" smtClean="0">
                <a:solidFill>
                  <a:schemeClr val="tx2"/>
                </a:solidFill>
              </a:rPr>
              <a:t>Zabawa </a:t>
            </a:r>
            <a:r>
              <a:rPr lang="pl-PL" sz="2800" dirty="0">
                <a:solidFill>
                  <a:schemeClr val="tx2"/>
                </a:solidFill>
              </a:rPr>
              <a:t>jest światem w </a:t>
            </a:r>
            <a:r>
              <a:rPr lang="pl-PL" sz="2800" dirty="0" smtClean="0">
                <a:solidFill>
                  <a:schemeClr val="tx2"/>
                </a:solidFill>
              </a:rPr>
              <a:t>pigułce. </a:t>
            </a:r>
          </a:p>
          <a:p>
            <a:endParaRPr lang="pl-PL" sz="1200" dirty="0" smtClean="0">
              <a:solidFill>
                <a:schemeClr val="tx2"/>
              </a:solidFill>
            </a:endParaRPr>
          </a:p>
          <a:p>
            <a:pPr marL="457200" indent="-457200">
              <a:buFontTx/>
              <a:buChar char="-"/>
            </a:pPr>
            <a:r>
              <a:rPr lang="pl-PL" sz="2800" dirty="0" smtClean="0">
                <a:solidFill>
                  <a:schemeClr val="tx2"/>
                </a:solidFill>
              </a:rPr>
              <a:t>Dzieci </a:t>
            </a:r>
            <a:r>
              <a:rPr lang="pl-PL" sz="2800" dirty="0">
                <a:solidFill>
                  <a:schemeClr val="tx2"/>
                </a:solidFill>
              </a:rPr>
              <a:t>stają wówczas wobec sytuacji których doświadczą w przyszłości. </a:t>
            </a:r>
            <a:endParaRPr lang="pl-PL" sz="2800" dirty="0" smtClean="0">
              <a:solidFill>
                <a:schemeClr val="tx2"/>
              </a:solidFill>
            </a:endParaRPr>
          </a:p>
          <a:p>
            <a:endParaRPr lang="pl-PL" sz="1200" dirty="0" smtClean="0">
              <a:solidFill>
                <a:schemeClr val="tx2"/>
              </a:solidFill>
            </a:endParaRPr>
          </a:p>
          <a:p>
            <a:pPr marL="457200" indent="-457200">
              <a:buFontTx/>
              <a:buChar char="-"/>
            </a:pPr>
            <a:r>
              <a:rPr lang="pl-PL" sz="2800" dirty="0" smtClean="0">
                <a:solidFill>
                  <a:schemeClr val="tx2"/>
                </a:solidFill>
              </a:rPr>
              <a:t>Znajdują </a:t>
            </a:r>
            <a:r>
              <a:rPr lang="pl-PL" sz="2800" dirty="0">
                <a:solidFill>
                  <a:schemeClr val="tx2"/>
                </a:solidFill>
              </a:rPr>
              <a:t>się wobec wyborów takich jak: sukces czy uczciwość, honor czy zwycięstwo, zespół czy </a:t>
            </a:r>
            <a:r>
              <a:rPr lang="pl-PL" sz="2800" dirty="0" smtClean="0">
                <a:solidFill>
                  <a:schemeClr val="tx2"/>
                </a:solidFill>
              </a:rPr>
              <a:t>ja.</a:t>
            </a:r>
          </a:p>
          <a:p>
            <a:endParaRPr lang="pl-PL" sz="1200" dirty="0" smtClean="0">
              <a:solidFill>
                <a:schemeClr val="tx2"/>
              </a:solidFill>
            </a:endParaRPr>
          </a:p>
          <a:p>
            <a:pPr marL="457200" indent="-457200">
              <a:buFontTx/>
              <a:buChar char="-"/>
            </a:pPr>
            <a:r>
              <a:rPr lang="pl-PL" sz="2800" dirty="0" smtClean="0">
                <a:solidFill>
                  <a:schemeClr val="tx2"/>
                </a:solidFill>
              </a:rPr>
              <a:t>Obserwując </a:t>
            </a:r>
            <a:r>
              <a:rPr lang="pl-PL" sz="2800" dirty="0">
                <a:solidFill>
                  <a:schemeClr val="tx2"/>
                </a:solidFill>
              </a:rPr>
              <a:t>je masz szansę podpowiadać, doradzać</a:t>
            </a:r>
            <a:r>
              <a:rPr lang="pl-PL" sz="2800" dirty="0" smtClean="0">
                <a:solidFill>
                  <a:schemeClr val="tx2"/>
                </a:solidFill>
              </a:rPr>
              <a:t>.</a:t>
            </a:r>
          </a:p>
          <a:p>
            <a:r>
              <a:rPr lang="pl-PL" sz="2800" dirty="0" smtClean="0">
                <a:solidFill>
                  <a:schemeClr val="tx2"/>
                </a:solidFill>
              </a:rPr>
              <a:t> </a:t>
            </a:r>
          </a:p>
          <a:p>
            <a:pPr marL="457200" indent="-457200">
              <a:buFontTx/>
              <a:buChar char="-"/>
            </a:pPr>
            <a:r>
              <a:rPr lang="pl-PL" sz="2800" dirty="0" smtClean="0">
                <a:solidFill>
                  <a:schemeClr val="tx2"/>
                </a:solidFill>
              </a:rPr>
              <a:t>Uczestnicząc </a:t>
            </a:r>
            <a:r>
              <a:rPr lang="pl-PL" sz="2800" dirty="0">
                <a:solidFill>
                  <a:schemeClr val="tx2"/>
                </a:solidFill>
              </a:rPr>
              <a:t>w zabawie możesz dzieciom dać przykład - pokazać swoje wartości. Nie ma lepszego wychowania niż przykład, wspólna zabawa, praca.</a:t>
            </a:r>
          </a:p>
        </p:txBody>
      </p:sp>
    </p:spTree>
    <p:extLst>
      <p:ext uri="{BB962C8B-B14F-4D97-AF65-F5344CB8AC3E}">
        <p14:creationId xmlns:p14="http://schemas.microsoft.com/office/powerpoint/2010/main" val="16056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Znalezione obrazy dla zapytania szczęśliwa rodzina demotywator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7049"/>
            <a:ext cx="7272808" cy="64477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622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332656"/>
            <a:ext cx="777686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>
                <a:solidFill>
                  <a:schemeClr val="tx2"/>
                </a:solidFill>
              </a:rPr>
              <a:t>Czas wolny w życiu dziecka ma szczególne znaczenie, gdyż efekty pracy wychowawczej zależą w dużym stopniu od tego, jaką ilością czasu dziecko dysponuje, jakie wpływy na niego oddziałują, gdzie i jak spędza czas wolny. Może więc on być dobrodziejstwem, czasem, w którym można rozwijać, kształtować osobowość, ale może być też czasem bezwartościowym dla rozwoju dziecka, a nawet czynnikiem demoralizującym</a:t>
            </a:r>
          </a:p>
        </p:txBody>
      </p:sp>
    </p:spTree>
    <p:extLst>
      <p:ext uri="{BB962C8B-B14F-4D97-AF65-F5344CB8AC3E}">
        <p14:creationId xmlns:p14="http://schemas.microsoft.com/office/powerpoint/2010/main" val="2053541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484" y="58310"/>
            <a:ext cx="5953844" cy="6827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79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116632"/>
            <a:ext cx="8496944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>
                <a:solidFill>
                  <a:schemeClr val="tx2"/>
                </a:solidFill>
              </a:rPr>
              <a:t>W czasie wolnym powinna następować nie tylko „prosta” regeneracja sił, ale także ma następować rozwój osobowości oraz kształtowanie stosunków </a:t>
            </a:r>
            <a:r>
              <a:rPr lang="pl-PL" sz="3600" dirty="0" smtClean="0">
                <a:solidFill>
                  <a:schemeClr val="tx2"/>
                </a:solidFill>
              </a:rPr>
              <a:t>międzyludzkich, międzypokoleniowych.</a:t>
            </a:r>
            <a:endParaRPr lang="pl-PL" sz="3600" dirty="0">
              <a:solidFill>
                <a:schemeClr val="tx2"/>
              </a:solidFill>
            </a:endParaRP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24944"/>
            <a:ext cx="4536504" cy="38409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941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692696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>
                <a:solidFill>
                  <a:schemeClr val="tx2"/>
                </a:solidFill>
              </a:rPr>
              <a:t>Dziecko powinno mieć czas na to, żeby sobie pomarzyć, porozmawiać, przytulić  się i spędzić leniwie trochę czasu razem z tobą.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4647">
            <a:off x="4199340" y="3156435"/>
            <a:ext cx="4645353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87151"/>
            <a:ext cx="4379863" cy="2841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74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3146192"/>
            <a:ext cx="770485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b="1" dirty="0" smtClean="0">
                <a:solidFill>
                  <a:schemeClr val="tx2"/>
                </a:solidFill>
              </a:rPr>
              <a:t>Zjawisko przemocy </a:t>
            </a:r>
            <a:br>
              <a:rPr lang="pl-PL" sz="6000" b="1" dirty="0" smtClean="0">
                <a:solidFill>
                  <a:schemeClr val="tx2"/>
                </a:solidFill>
              </a:rPr>
            </a:br>
            <a:r>
              <a:rPr lang="pl-PL" sz="6000" b="1" dirty="0" smtClean="0">
                <a:solidFill>
                  <a:schemeClr val="tx2"/>
                </a:solidFill>
              </a:rPr>
              <a:t>i agresji słownej</a:t>
            </a:r>
            <a:endParaRPr lang="pl-PL" sz="6000" b="1" dirty="0">
              <a:solidFill>
                <a:schemeClr val="tx2"/>
              </a:solidFill>
            </a:endParaRPr>
          </a:p>
        </p:txBody>
      </p:sp>
      <p:pic>
        <p:nvPicPr>
          <p:cNvPr id="3" name="Picture 2" descr="http://bosko.pl/sites/default/files/artykul/2011/mobb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19872" cy="3198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5251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83568" y="476672"/>
            <a:ext cx="73448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 smtClean="0">
                <a:solidFill>
                  <a:schemeClr val="tx2"/>
                </a:solidFill>
              </a:rPr>
              <a:t>Spędzanie czasu wolnego z dzieckiem ma również zbawienny wpływ na nas samych.</a:t>
            </a:r>
            <a:endParaRPr lang="pl-PL" sz="3600" dirty="0">
              <a:solidFill>
                <a:schemeClr val="tx2"/>
              </a:solidFill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260835"/>
            <a:ext cx="5507106" cy="4552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917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836712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800" b="1" dirty="0" smtClean="0">
                <a:solidFill>
                  <a:schemeClr val="accent1">
                    <a:lumMod val="75000"/>
                  </a:schemeClr>
                </a:solidFill>
              </a:rPr>
              <a:t>Nieoceniony zmysł dotyku</a:t>
            </a:r>
            <a:endParaRPr lang="pl-PL" sz="48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23528" y="2348880"/>
            <a:ext cx="8640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- Dotyk i ruch to pierwsi nauczyciele dziecka</a:t>
            </a:r>
          </a:p>
          <a:p>
            <a:pPr marL="285750" indent="-285750">
              <a:buFontTx/>
              <a:buChar char="-"/>
            </a:pP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By przeżyć, trzeba nam czterech uścisków dziennie</a:t>
            </a:r>
          </a:p>
          <a:p>
            <a:pPr marL="285750" indent="-285750">
              <a:buFontTx/>
              <a:buChar char="-"/>
            </a:pP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By zachować zdrowie, trzeba ośmiu uścisków dziennie</a:t>
            </a:r>
          </a:p>
          <a:p>
            <a:pPr marL="285750" indent="-285750">
              <a:buFontTx/>
              <a:buChar char="-"/>
            </a:pPr>
            <a:r>
              <a:rPr lang="pl-PL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pl-PL" sz="3200" dirty="0" smtClean="0">
                <a:solidFill>
                  <a:schemeClr val="accent1">
                    <a:lumMod val="75000"/>
                  </a:schemeClr>
                </a:solidFill>
              </a:rPr>
              <a:t>By się rozwijać trzeba dwunastu uścisków dziennie</a:t>
            </a:r>
          </a:p>
          <a:p>
            <a:pPr marL="285750" indent="-285750">
              <a:buFontTx/>
              <a:buChar char="-"/>
            </a:pPr>
            <a:endParaRPr lang="pl-PL" sz="2800" dirty="0">
              <a:solidFill>
                <a:schemeClr val="accent1">
                  <a:lumMod val="75000"/>
                </a:schemeClr>
              </a:solidFill>
            </a:endParaRPr>
          </a:p>
          <a:p>
            <a:pPr algn="r"/>
            <a:r>
              <a:rPr lang="pl-PL" sz="2800" i="1" dirty="0" smtClean="0">
                <a:solidFill>
                  <a:schemeClr val="accent1">
                    <a:lumMod val="75000"/>
                  </a:schemeClr>
                </a:solidFill>
              </a:rPr>
              <a:t>Virginia </a:t>
            </a:r>
            <a:r>
              <a:rPr lang="pl-PL" sz="2800" i="1" dirty="0" err="1" smtClean="0">
                <a:solidFill>
                  <a:schemeClr val="accent1">
                    <a:lumMod val="75000"/>
                  </a:schemeClr>
                </a:solidFill>
              </a:rPr>
              <a:t>Satir</a:t>
            </a:r>
            <a:endParaRPr lang="pl-PL" sz="2800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06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764704"/>
            <a:ext cx="73448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>Dotyk to pokarm dla mózgu!</a:t>
            </a:r>
          </a:p>
          <a:p>
            <a:endParaRPr lang="pl-PL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>Pełni funkcje ochroną</a:t>
            </a:r>
          </a:p>
          <a:p>
            <a:endParaRPr lang="pl-PL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>Wpływa na rozwój umiejętności manualnych</a:t>
            </a:r>
          </a:p>
          <a:p>
            <a:endParaRPr lang="pl-PL" sz="32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pl-PL" sz="3200" b="1" dirty="0" smtClean="0">
                <a:solidFill>
                  <a:schemeClr val="accent1">
                    <a:lumMod val="75000"/>
                  </a:schemeClr>
                </a:solidFill>
              </a:rPr>
              <a:t>Wpływa na bezpieczeństwo emocjonalne</a:t>
            </a:r>
          </a:p>
          <a:p>
            <a:endParaRPr lang="pl-PL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92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755576" y="836712"/>
            <a:ext cx="756084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0" dirty="0" smtClean="0">
                <a:solidFill>
                  <a:schemeClr val="tx2"/>
                </a:solidFill>
              </a:rPr>
              <a:t>Bardzo dziękuję za uwagę</a:t>
            </a:r>
            <a:endParaRPr lang="pl-PL" sz="8000" dirty="0">
              <a:solidFill>
                <a:schemeClr val="tx2"/>
              </a:solidFill>
            </a:endParaRPr>
          </a:p>
        </p:txBody>
      </p:sp>
      <p:sp>
        <p:nvSpPr>
          <p:cNvPr id="3" name="pole tekstowe 2"/>
          <p:cNvSpPr txBox="1"/>
          <p:nvPr/>
        </p:nvSpPr>
        <p:spPr>
          <a:xfrm>
            <a:off x="3707904" y="5013176"/>
            <a:ext cx="47525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l-PL" sz="2400" dirty="0" smtClean="0">
                <a:solidFill>
                  <a:schemeClr val="tx2"/>
                </a:solidFill>
              </a:rPr>
              <a:t>Prezentację przygotowała</a:t>
            </a:r>
          </a:p>
          <a:p>
            <a:pPr algn="r"/>
            <a:r>
              <a:rPr lang="pl-PL" sz="2400" dirty="0" smtClean="0">
                <a:solidFill>
                  <a:schemeClr val="tx2"/>
                </a:solidFill>
              </a:rPr>
              <a:t>Emilia Sobieraj</a:t>
            </a:r>
            <a:endParaRPr lang="pl-PL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6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49796" y="260648"/>
            <a:ext cx="565212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altLang="pl-PL" sz="4000" b="1" dirty="0">
                <a:solidFill>
                  <a:schemeClr val="tx2"/>
                </a:solidFill>
              </a:rPr>
              <a:t>Przemoc narusza podstawowe prawo każdego człowieka –</a:t>
            </a:r>
            <a:br>
              <a:rPr lang="pl-PL" altLang="pl-PL" sz="4000" b="1" dirty="0">
                <a:solidFill>
                  <a:schemeClr val="tx2"/>
                </a:solidFill>
              </a:rPr>
            </a:br>
            <a:r>
              <a:rPr lang="pl-PL" altLang="pl-PL" sz="4000" b="1" dirty="0">
                <a:solidFill>
                  <a:schemeClr val="tx2"/>
                </a:solidFill>
              </a:rPr>
              <a:t>prawo do życia w poczuciu bezpieczeństwa. </a:t>
            </a:r>
            <a:endParaRPr lang="pl-PL" sz="4000" dirty="0">
              <a:solidFill>
                <a:schemeClr val="tx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446" y="1700808"/>
            <a:ext cx="3303893" cy="49648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935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07504" y="900003"/>
            <a:ext cx="84969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b="1" dirty="0">
                <a:solidFill>
                  <a:schemeClr val="tx2"/>
                </a:solidFill>
              </a:rPr>
              <a:t>Agresję</a:t>
            </a:r>
            <a:r>
              <a:rPr lang="pl-PL" sz="4000" dirty="0">
                <a:solidFill>
                  <a:schemeClr val="tx2"/>
                </a:solidFill>
              </a:rPr>
              <a:t> definiuje się najczęściej jako świadome, zamierzone działanie, mające na celu wyrządzenie komuś szeroko rozumianej szkody-fizycznej lub psychicznej wobec osoby o zbliżonych możliwościach, mającej zdolność skutecznej obrony</a:t>
            </a:r>
          </a:p>
        </p:txBody>
      </p:sp>
    </p:spTree>
    <p:extLst>
      <p:ext uri="{BB962C8B-B14F-4D97-AF65-F5344CB8AC3E}">
        <p14:creationId xmlns:p14="http://schemas.microsoft.com/office/powerpoint/2010/main" val="19102946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anula1950.blox.pl/resource/doladuj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9776"/>
            <a:ext cx="6984776" cy="614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275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467544" y="476672"/>
            <a:ext cx="828092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solidFill>
                  <a:schemeClr val="tx2"/>
                </a:solidFill>
              </a:rPr>
              <a:t>Przemoc</a:t>
            </a:r>
            <a:r>
              <a:rPr lang="pl-PL" sz="3600" dirty="0">
                <a:solidFill>
                  <a:schemeClr val="tx2"/>
                </a:solidFill>
              </a:rPr>
              <a:t> to wykorzystanie swojej przewagi nad drugim człowiekiem (fizycznej, emocjonalnej, społecznej, duchowej). </a:t>
            </a:r>
          </a:p>
          <a:p>
            <a:pPr algn="ctr"/>
            <a:r>
              <a:rPr lang="pl-PL" sz="3600" dirty="0">
                <a:solidFill>
                  <a:schemeClr val="tx2"/>
                </a:solidFill>
              </a:rPr>
              <a:t>Mamy z nią do czynienia wówczas, gdy osoba słabsza (ofiara) poddawana jest przez dłuższy czas negatywnym działaniom osoby lub grupy osób silniejszych. </a:t>
            </a:r>
          </a:p>
        </p:txBody>
      </p:sp>
    </p:spTree>
    <p:extLst>
      <p:ext uri="{BB962C8B-B14F-4D97-AF65-F5344CB8AC3E}">
        <p14:creationId xmlns:p14="http://schemas.microsoft.com/office/powerpoint/2010/main" val="163233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2348880"/>
            <a:ext cx="830227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l-PL" sz="6600" b="1" dirty="0">
                <a:solidFill>
                  <a:schemeClr val="tx2"/>
                </a:solidFill>
              </a:rPr>
              <a:t>DROGI RODZICU </a:t>
            </a:r>
            <a:r>
              <a:rPr lang="pl-PL" sz="6600" b="1" dirty="0" smtClean="0">
                <a:solidFill>
                  <a:schemeClr val="tx2"/>
                </a:solidFill>
              </a:rPr>
              <a:t>!</a:t>
            </a:r>
            <a:endParaRPr lang="pl-PL" sz="66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549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95536" y="36712"/>
            <a:ext cx="8136904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800"/>
              </a:spcBef>
            </a:pPr>
            <a:r>
              <a:rPr lang="pl-PL" altLang="pl-PL" sz="3200" b="1" dirty="0">
                <a:solidFill>
                  <a:schemeClr val="tx2"/>
                </a:solidFill>
              </a:rPr>
              <a:t>Gdy dowiadujesz się, że Twoje dziecko jest prześladowane w szkole, przeżywasz szok i nie wiesz, co z tym faktem zrobić. </a:t>
            </a:r>
          </a:p>
          <a:p>
            <a:pPr algn="ctr">
              <a:spcBef>
                <a:spcPts val="800"/>
              </a:spcBef>
            </a:pPr>
            <a:endParaRPr lang="pl-PL" altLang="pl-PL" sz="3200" b="1" dirty="0" smtClean="0">
              <a:solidFill>
                <a:schemeClr val="tx2"/>
              </a:solidFill>
            </a:endParaRPr>
          </a:p>
          <a:p>
            <a:pPr algn="ctr">
              <a:spcBef>
                <a:spcPts val="800"/>
              </a:spcBef>
            </a:pPr>
            <a:r>
              <a:rPr lang="pl-PL" altLang="pl-PL" sz="3200" b="1" dirty="0" smtClean="0">
                <a:solidFill>
                  <a:schemeClr val="tx2"/>
                </a:solidFill>
              </a:rPr>
              <a:t>Jest </a:t>
            </a:r>
            <a:r>
              <a:rPr lang="pl-PL" altLang="pl-PL" sz="3200" b="1" dirty="0">
                <a:solidFill>
                  <a:schemeClr val="tx2"/>
                </a:solidFill>
              </a:rPr>
              <a:t>Ci trudno w to uwierzyć. </a:t>
            </a:r>
          </a:p>
          <a:p>
            <a:pPr algn="ctr">
              <a:spcBef>
                <a:spcPts val="800"/>
              </a:spcBef>
            </a:pPr>
            <a:endParaRPr lang="pl-PL" altLang="pl-PL" sz="3200" b="1" dirty="0" smtClean="0">
              <a:solidFill>
                <a:schemeClr val="tx2"/>
              </a:solidFill>
            </a:endParaRPr>
          </a:p>
          <a:p>
            <a:pPr algn="ctr">
              <a:spcBef>
                <a:spcPts val="800"/>
              </a:spcBef>
            </a:pPr>
            <a:r>
              <a:rPr lang="pl-PL" altLang="pl-PL" sz="3200" b="1" dirty="0" smtClean="0">
                <a:solidFill>
                  <a:schemeClr val="tx2"/>
                </a:solidFill>
              </a:rPr>
              <a:t>Wydaje </a:t>
            </a:r>
            <a:r>
              <a:rPr lang="pl-PL" altLang="pl-PL" sz="3200" b="1" dirty="0">
                <a:solidFill>
                  <a:schemeClr val="tx2"/>
                </a:solidFill>
              </a:rPr>
              <a:t>Ci się, że to Twoja wina i czujesz złość. </a:t>
            </a:r>
            <a:endParaRPr lang="pl-PL" altLang="pl-PL" sz="3200" b="1" dirty="0" smtClean="0">
              <a:solidFill>
                <a:schemeClr val="tx2"/>
              </a:solidFill>
            </a:endParaRPr>
          </a:p>
          <a:p>
            <a:pPr algn="ctr">
              <a:spcBef>
                <a:spcPts val="800"/>
              </a:spcBef>
            </a:pPr>
            <a:endParaRPr lang="pl-PL" altLang="pl-PL" sz="3200" b="1" dirty="0">
              <a:solidFill>
                <a:schemeClr val="tx2"/>
              </a:solidFill>
            </a:endParaRPr>
          </a:p>
          <a:p>
            <a:pPr algn="ctr">
              <a:spcBef>
                <a:spcPts val="800"/>
              </a:spcBef>
            </a:pPr>
            <a:r>
              <a:rPr lang="pl-PL" altLang="pl-PL" sz="3200" b="1" dirty="0">
                <a:solidFill>
                  <a:schemeClr val="tx2"/>
                </a:solidFill>
              </a:rPr>
              <a:t>Pamiętaj jednak, że Twoje dziecko przeżywa to samo i to Ty musisz mu pomóc</a:t>
            </a:r>
            <a:r>
              <a:rPr lang="pl-PL" altLang="pl-PL" sz="3200" b="1" dirty="0" smtClean="0">
                <a:solidFill>
                  <a:schemeClr val="tx2"/>
                </a:solidFill>
              </a:rPr>
              <a:t>.</a:t>
            </a:r>
            <a:endParaRPr lang="pl-PL" altLang="pl-PL" sz="3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75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rownictwo">
  <a:themeElements>
    <a:clrScheme name="Kierownictw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Kierownictw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ierownictw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138</TotalTime>
  <Words>993</Words>
  <Application>Microsoft Office PowerPoint</Application>
  <PresentationFormat>Pokaz na ekranie (4:3)</PresentationFormat>
  <Paragraphs>96</Paragraphs>
  <Slides>33</Slides>
  <Notes>1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4" baseType="lpstr">
      <vt:lpstr>Kierownictwo</vt:lpstr>
      <vt:lpstr>Spotkanie  z pedagogiem szkolnym  26.01.2016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Spotkanie  z pedagogiem szkolnym  27.01.2015</dc:title>
  <dc:creator>Emilia Sobieraj</dc:creator>
  <cp:lastModifiedBy>Emilia Sobieraj</cp:lastModifiedBy>
  <cp:revision>16</cp:revision>
  <dcterms:created xsi:type="dcterms:W3CDTF">2016-01-25T09:55:58Z</dcterms:created>
  <dcterms:modified xsi:type="dcterms:W3CDTF">2016-01-26T15:37:00Z</dcterms:modified>
</cp:coreProperties>
</file>