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852965832079262"/>
          <c:y val="5.7589977614413299E-2"/>
          <c:w val="0.63493222975224972"/>
          <c:h val="0.8167859466861958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Udzielone odpowiedzi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43643635555645E-2"/>
                  <c:y val="-1.051264455920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826857621880397E-2"/>
                  <c:y val="-7.0084297061398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2"/>
                <c:pt idx="0">
                  <c:v>Odżywiam się zdrowo</c:v>
                </c:pt>
                <c:pt idx="1">
                  <c:v>Nie odżywiam się zdrowo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518464"/>
        <c:axId val="165490624"/>
        <c:axId val="0"/>
      </c:bar3DChart>
      <c:catAx>
        <c:axId val="43518464"/>
        <c:scaling>
          <c:orientation val="minMax"/>
        </c:scaling>
        <c:delete val="0"/>
        <c:axPos val="l"/>
        <c:majorTickMark val="out"/>
        <c:minorTickMark val="none"/>
        <c:tickLblPos val="nextTo"/>
        <c:crossAx val="165490624"/>
        <c:crosses val="autoZero"/>
        <c:auto val="1"/>
        <c:lblAlgn val="ctr"/>
        <c:lblOffset val="100"/>
        <c:noMultiLvlLbl val="0"/>
      </c:catAx>
      <c:valAx>
        <c:axId val="1654906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518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30021288925855E-2"/>
                  <c:y val="-1.14582009672179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11300346007542E-2"/>
                  <c:y val="-1.14582009672179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89125432509619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0021288925855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chudy/a</c:v>
                </c:pt>
                <c:pt idx="1">
                  <c:v>szczupły/a</c:v>
                </c:pt>
                <c:pt idx="2">
                  <c:v>w normie wagowej</c:v>
                </c:pt>
                <c:pt idx="3">
                  <c:v>otyły/a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15</c:v>
                </c:pt>
                <c:pt idx="2">
                  <c:v>40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793088"/>
        <c:axId val="208632576"/>
        <c:axId val="0"/>
      </c:bar3DChart>
      <c:catAx>
        <c:axId val="208793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08632576"/>
        <c:crosses val="autoZero"/>
        <c:auto val="1"/>
        <c:lblAlgn val="ctr"/>
        <c:lblOffset val="100"/>
        <c:noMultiLvlLbl val="0"/>
      </c:catAx>
      <c:valAx>
        <c:axId val="2086325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0879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22387802756593E-2"/>
                  <c:y val="3.1249999999998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89125432509442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0021288925855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44775605513301E-2"/>
                  <c:y val="2.86455024180449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2238780275665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12</c:v>
                </c:pt>
                <c:pt idx="3">
                  <c:v>23</c:v>
                </c:pt>
                <c:pt idx="4">
                  <c:v>18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981504"/>
        <c:axId val="208659008"/>
        <c:axId val="0"/>
      </c:bar3DChart>
      <c:catAx>
        <c:axId val="208981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08659008"/>
        <c:crosses val="autoZero"/>
        <c:auto val="1"/>
        <c:lblAlgn val="ctr"/>
        <c:lblOffset val="100"/>
        <c:noMultiLvlLbl val="0"/>
      </c:catAx>
      <c:valAx>
        <c:axId val="2086590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0898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22387802756593E-2"/>
                  <c:y val="3.1249999999998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89125432509442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0021288925855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44775605513301E-2"/>
                  <c:y val="2.86455024180449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2238780275665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razdko</c:v>
                </c:pt>
                <c:pt idx="2">
                  <c:v>nigdy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17</c:v>
                </c:pt>
                <c:pt idx="1">
                  <c:v>38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069632"/>
        <c:axId val="208661312"/>
        <c:axId val="0"/>
      </c:bar3DChart>
      <c:catAx>
        <c:axId val="248069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08661312"/>
        <c:crosses val="autoZero"/>
        <c:auto val="1"/>
        <c:lblAlgn val="ctr"/>
        <c:lblOffset val="100"/>
        <c:noMultiLvlLbl val="0"/>
      </c:catAx>
      <c:valAx>
        <c:axId val="208661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48069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22387802756593E-2"/>
                  <c:y val="3.1249999999998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89125432509442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0021288925855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44775605513301E-2"/>
                  <c:y val="2.86455024180449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2238780275665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razdko</c:v>
                </c:pt>
                <c:pt idx="2">
                  <c:v>nigdy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12</c:v>
                </c:pt>
                <c:pt idx="1">
                  <c:v>39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077824"/>
        <c:axId val="208663616"/>
        <c:axId val="0"/>
      </c:bar3DChart>
      <c:catAx>
        <c:axId val="248077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08663616"/>
        <c:crosses val="autoZero"/>
        <c:auto val="1"/>
        <c:lblAlgn val="ctr"/>
        <c:lblOffset val="100"/>
        <c:noMultiLvlLbl val="0"/>
      </c:catAx>
      <c:valAx>
        <c:axId val="208663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48077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655863062262466E-2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89125432509442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066950519011285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44775605513301E-2"/>
                  <c:y val="2.86455024180449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2238780275665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zdrowe, ale droższe</c:v>
                </c:pt>
                <c:pt idx="1">
                  <c:v>jest mi to obojętne</c:v>
                </c:pt>
                <c:pt idx="2">
                  <c:v>mniej zdrowe, ale tańsze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30</c:v>
                </c:pt>
                <c:pt idx="1">
                  <c:v>24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291328"/>
        <c:axId val="208665920"/>
        <c:axId val="0"/>
      </c:bar3DChart>
      <c:catAx>
        <c:axId val="2482913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08665920"/>
        <c:crosses val="autoZero"/>
        <c:auto val="1"/>
        <c:lblAlgn val="ctr"/>
        <c:lblOffset val="100"/>
        <c:noMultiLvlLbl val="0"/>
      </c:catAx>
      <c:valAx>
        <c:axId val="208665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48291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Udzielone odpowiedzi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23500419145289E-2"/>
                  <c:y val="3.0408498672561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223500419145289E-2"/>
                  <c:y val="-3.0408498672561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240286432820594E-2"/>
                  <c:y val="-5.574827022425420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826857621880456E-2"/>
                  <c:y val="6.0816997345122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6201432164102693E-3"/>
                  <c:y val="-1.393706755606355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Arkusz1!$A$2:$A$6</c:f>
              <c:strCache>
                <c:ptCount val="5"/>
                <c:pt idx="0">
                  <c:v>1-2 posiłki</c:v>
                </c:pt>
                <c:pt idx="1">
                  <c:v>3 posiłki</c:v>
                </c:pt>
                <c:pt idx="2">
                  <c:v>4 posiłki</c:v>
                </c:pt>
                <c:pt idx="3">
                  <c:v>5 posiłków i więcej</c:v>
                </c:pt>
                <c:pt idx="4">
                  <c:v>Brak odpowiedzi 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</c:v>
                </c:pt>
                <c:pt idx="1">
                  <c:v>11</c:v>
                </c:pt>
                <c:pt idx="2">
                  <c:v>37</c:v>
                </c:pt>
                <c:pt idx="3">
                  <c:v>15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516928"/>
        <c:axId val="165493504"/>
        <c:axId val="0"/>
      </c:bar3DChart>
      <c:catAx>
        <c:axId val="43516928"/>
        <c:scaling>
          <c:orientation val="minMax"/>
        </c:scaling>
        <c:delete val="0"/>
        <c:axPos val="l"/>
        <c:majorTickMark val="out"/>
        <c:minorTickMark val="none"/>
        <c:tickLblPos val="nextTo"/>
        <c:crossAx val="165493504"/>
        <c:crosses val="autoZero"/>
        <c:auto val="1"/>
        <c:lblAlgn val="ctr"/>
        <c:lblOffset val="100"/>
        <c:noMultiLvlLbl val="0"/>
      </c:catAx>
      <c:valAx>
        <c:axId val="165493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516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7113003460074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011513235266151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066950519011402E-2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Nigdy</c:v>
                </c:pt>
                <c:pt idx="1">
                  <c:v>Rzadko</c:v>
                </c:pt>
                <c:pt idx="2">
                  <c:v>Często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33</c:v>
                </c:pt>
                <c:pt idx="1">
                  <c:v>22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518976"/>
        <c:axId val="165561472"/>
        <c:axId val="0"/>
      </c:bar3DChart>
      <c:catAx>
        <c:axId val="43518976"/>
        <c:scaling>
          <c:orientation val="minMax"/>
        </c:scaling>
        <c:delete val="0"/>
        <c:axPos val="l"/>
        <c:majorTickMark val="out"/>
        <c:minorTickMark val="none"/>
        <c:tickLblPos val="nextTo"/>
        <c:crossAx val="165561472"/>
        <c:crosses val="autoZero"/>
        <c:auto val="1"/>
        <c:lblAlgn val="ctr"/>
        <c:lblOffset val="100"/>
        <c:noMultiLvlLbl val="0"/>
      </c:catAx>
      <c:valAx>
        <c:axId val="165561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518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6558630622622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447756055133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89125432509501E-2"/>
                  <c:y val="-9.37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2238780275665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Nie jem</c:v>
                </c:pt>
                <c:pt idx="1">
                  <c:v>Jem tylko w domu</c:v>
                </c:pt>
                <c:pt idx="2">
                  <c:v>Jem w domu i szkole</c:v>
                </c:pt>
                <c:pt idx="3">
                  <c:v>Jem tylko w szkole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53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636736"/>
        <c:axId val="165563200"/>
        <c:axId val="0"/>
      </c:bar3DChart>
      <c:catAx>
        <c:axId val="43636736"/>
        <c:scaling>
          <c:orientation val="minMax"/>
        </c:scaling>
        <c:delete val="0"/>
        <c:axPos val="l"/>
        <c:majorTickMark val="out"/>
        <c:minorTickMark val="none"/>
        <c:tickLblPos val="nextTo"/>
        <c:crossAx val="165563200"/>
        <c:crosses val="autoZero"/>
        <c:auto val="1"/>
        <c:lblAlgn val="ctr"/>
        <c:lblOffset val="100"/>
        <c:noMultiLvlLbl val="0"/>
      </c:catAx>
      <c:valAx>
        <c:axId val="1655632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63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0669505190112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44775605513301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655863062262352E-2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tak, zawsze</c:v>
                </c:pt>
                <c:pt idx="1">
                  <c:v>czasami</c:v>
                </c:pt>
                <c:pt idx="2">
                  <c:v>nie potrafię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47</c:v>
                </c:pt>
                <c:pt idx="1">
                  <c:v>17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734272"/>
        <c:axId val="119799808"/>
        <c:axId val="0"/>
      </c:bar3DChart>
      <c:catAx>
        <c:axId val="119734272"/>
        <c:scaling>
          <c:orientation val="minMax"/>
        </c:scaling>
        <c:delete val="0"/>
        <c:axPos val="l"/>
        <c:majorTickMark val="out"/>
        <c:minorTickMark val="none"/>
        <c:tickLblPos val="nextTo"/>
        <c:crossAx val="119799808"/>
        <c:crosses val="autoZero"/>
        <c:auto val="1"/>
        <c:lblAlgn val="ctr"/>
        <c:lblOffset val="100"/>
        <c:noMultiLvlLbl val="0"/>
      </c:catAx>
      <c:valAx>
        <c:axId val="1197998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9734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7113003460075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66950519011285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44775605513301E-2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Często</c:v>
                </c:pt>
                <c:pt idx="1">
                  <c:v>Rzadko</c:v>
                </c:pt>
                <c:pt idx="2">
                  <c:v>Nigdy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13</c:v>
                </c:pt>
                <c:pt idx="1">
                  <c:v>49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544256"/>
        <c:axId val="119801536"/>
        <c:axId val="0"/>
      </c:bar3DChart>
      <c:catAx>
        <c:axId val="136544256"/>
        <c:scaling>
          <c:orientation val="minMax"/>
        </c:scaling>
        <c:delete val="0"/>
        <c:axPos val="l"/>
        <c:majorTickMark val="out"/>
        <c:minorTickMark val="none"/>
        <c:tickLblPos val="nextTo"/>
        <c:crossAx val="119801536"/>
        <c:crosses val="autoZero"/>
        <c:auto val="1"/>
        <c:lblAlgn val="ctr"/>
        <c:lblOffset val="100"/>
        <c:noMultiLvlLbl val="0"/>
      </c:catAx>
      <c:valAx>
        <c:axId val="119801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6544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30021288925855E-2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556501730038005E-3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89125432509501E-2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889125432509501E-2"/>
                  <c:y val="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codziennie</c:v>
                </c:pt>
                <c:pt idx="1">
                  <c:v>często </c:v>
                </c:pt>
                <c:pt idx="2">
                  <c:v>tylko w weekendy i święta </c:v>
                </c:pt>
                <c:pt idx="3">
                  <c:v>nigdy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32</c:v>
                </c:pt>
                <c:pt idx="1">
                  <c:v>30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521856"/>
        <c:axId val="120453312"/>
        <c:axId val="0"/>
      </c:bar3DChart>
      <c:catAx>
        <c:axId val="198521856"/>
        <c:scaling>
          <c:orientation val="minMax"/>
        </c:scaling>
        <c:delete val="0"/>
        <c:axPos val="l"/>
        <c:majorTickMark val="out"/>
        <c:minorTickMark val="none"/>
        <c:tickLblPos val="nextTo"/>
        <c:crossAx val="120453312"/>
        <c:crosses val="autoZero"/>
        <c:auto val="1"/>
        <c:lblAlgn val="ctr"/>
        <c:lblOffset val="100"/>
        <c:noMultiLvlLbl val="0"/>
      </c:catAx>
      <c:valAx>
        <c:axId val="120453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8521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hamburegerów</c:v>
                </c:pt>
                <c:pt idx="1">
                  <c:v>chipsów</c:v>
                </c:pt>
                <c:pt idx="2">
                  <c:v>batonów</c:v>
                </c:pt>
                <c:pt idx="3">
                  <c:v>lodów</c:v>
                </c:pt>
                <c:pt idx="4">
                  <c:v>miodu</c:v>
                </c:pt>
                <c:pt idx="5">
                  <c:v>chleba razowego</c:v>
                </c:pt>
                <c:pt idx="6">
                  <c:v>serów</c:v>
                </c:pt>
                <c:pt idx="7">
                  <c:v>marchewki</c:v>
                </c:pt>
                <c:pt idx="8">
                  <c:v>twarożku</c:v>
                </c:pt>
                <c:pt idx="9">
                  <c:v>jogurtów</c:v>
                </c:pt>
                <c:pt idx="10">
                  <c:v>owoców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51</c:v>
                </c:pt>
                <c:pt idx="1">
                  <c:v>59</c:v>
                </c:pt>
                <c:pt idx="2">
                  <c:v>52</c:v>
                </c:pt>
                <c:pt idx="3">
                  <c:v>35</c:v>
                </c:pt>
                <c:pt idx="4">
                  <c:v>15</c:v>
                </c:pt>
                <c:pt idx="5">
                  <c:v>2</c:v>
                </c:pt>
                <c:pt idx="6">
                  <c:v>6</c:v>
                </c:pt>
                <c:pt idx="7">
                  <c:v>3</c:v>
                </c:pt>
                <c:pt idx="8">
                  <c:v>6</c:v>
                </c:pt>
                <c:pt idx="9">
                  <c:v>5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523392"/>
        <c:axId val="120454464"/>
        <c:axId val="0"/>
      </c:bar3DChart>
      <c:catAx>
        <c:axId val="1985233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20454464"/>
        <c:crosses val="autoZero"/>
        <c:auto val="1"/>
        <c:lblAlgn val="ctr"/>
        <c:lblOffset val="100"/>
        <c:noMultiLvlLbl val="0"/>
      </c:catAx>
      <c:valAx>
        <c:axId val="120454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98523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7113003460075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0021288925855E-2"/>
                  <c:y val="-2.460629921259842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445627162546342E-3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22387802756534E-2"/>
                  <c:y val="-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danie bezmięsne</c:v>
                </c:pt>
                <c:pt idx="1">
                  <c:v>hamburger</c:v>
                </c:pt>
                <c:pt idx="2">
                  <c:v>kotlet z frytkami</c:v>
                </c:pt>
                <c:pt idx="3">
                  <c:v>danie z rybą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36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791552"/>
        <c:axId val="208630272"/>
        <c:axId val="0"/>
      </c:bar3DChart>
      <c:catAx>
        <c:axId val="2087915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08630272"/>
        <c:crosses val="autoZero"/>
        <c:auto val="1"/>
        <c:lblAlgn val="ctr"/>
        <c:lblOffset val="100"/>
        <c:noMultiLvlLbl val="0"/>
      </c:catAx>
      <c:valAx>
        <c:axId val="208630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08791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7E24B-471A-48BA-83B3-8884020DB33D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A737A-035F-493A-8714-9A9FEC1AB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94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737A-035F-493A-8714-9A9FEC1AB9AC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7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52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92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44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2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214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018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6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02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31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494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11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47667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ankiety przeprowadzonej w klasach </a:t>
            </a:r>
          </a:p>
          <a:p>
            <a:pPr algn="ctr"/>
            <a:r>
              <a:rPr lang="pl-PL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– VI Szkoły Podstawowej na temat zdrowego żywienia</a:t>
            </a:r>
            <a:endParaRPr lang="pl-PL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55576" y="3861048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Ankieta przeprowadzona we wrześni 2015r</a:t>
            </a:r>
          </a:p>
          <a:p>
            <a:pPr marL="285750" indent="-285750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Badanie miało charakter anonimowy</a:t>
            </a:r>
          </a:p>
          <a:p>
            <a:pPr marL="285750" indent="-285750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Postawione pytania dotyczyły zdrowego odżywiania</a:t>
            </a:r>
          </a:p>
          <a:p>
            <a:pPr marL="285750" indent="-285750">
              <a:buFontTx/>
              <a:buChar char="-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Osoba odpowiedzialna za badanie: Emilia Sobieraj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99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9. W zdrowej diecie nie powinno być: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120976890"/>
              </p:ext>
            </p:extLst>
          </p:nvPr>
        </p:nvGraphicFramePr>
        <p:xfrm>
          <a:off x="539552" y="90872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</a:t>
            </a:r>
            <a:r>
              <a:rPr lang="pl-PL" i="1" dirty="0" smtClean="0"/>
              <a:t>: Niestety nie wszyscy uczniowie znają produkty, które nie powinny znajdować się w zdrowej i zbilansowanej diecie.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24788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5073" y="29492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10. Jakie danie wybrałbyś?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800940225"/>
              </p:ext>
            </p:extLst>
          </p:nvPr>
        </p:nvGraphicFramePr>
        <p:xfrm>
          <a:off x="539552" y="90872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</a:t>
            </a:r>
            <a:r>
              <a:rPr lang="pl-PL" i="1" dirty="0" smtClean="0"/>
              <a:t>: Niestety pomimo deklaracji znajomości zasad zdrowego odżywiania nasze dzieci w większości wybrały danie niezdrowe – kotlet z frytkami i hamburger (40 os.), cieszy natomiast fakt wyboru dania z rybą oraz dania bezmięsnego przez 37 os.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5330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5073" y="29492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11. Jak oceniasz swoją figurę?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074593432"/>
              </p:ext>
            </p:extLst>
          </p:nvPr>
        </p:nvGraphicFramePr>
        <p:xfrm>
          <a:off x="539552" y="90872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</a:t>
            </a:r>
            <a:r>
              <a:rPr lang="pl-PL" i="1" dirty="0" smtClean="0"/>
              <a:t>: W tym pytaniu znaczna większość wpisało swoją figurę w normę wagową, niektórzy uczniowie mają też świadomość swoje nadwagi i niedowagi.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678912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5073" y="29492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12. Oceń swoją wiedzę na temat zdrowego stylu życia od 1 do 6 (6 to największa)?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059875320"/>
              </p:ext>
            </p:extLst>
          </p:nvPr>
        </p:nvGraphicFramePr>
        <p:xfrm>
          <a:off x="555073" y="1096046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</a:t>
            </a:r>
            <a:r>
              <a:rPr lang="pl-PL" i="1" dirty="0" smtClean="0"/>
              <a:t>: </a:t>
            </a:r>
            <a:r>
              <a:rPr lang="pl-PL" i="1" dirty="0"/>
              <a:t>N</a:t>
            </a:r>
            <a:r>
              <a:rPr lang="pl-PL" i="1" dirty="0" smtClean="0"/>
              <a:t>asi uczniowie deklarują, iż posiadają pewien zasób wiedzy na temat zdrowego odżywiania. Mimo to zadaniem na bieżący rok szkolny jest zwiększenie tej wiedzy oraz wyrabianie prawidłowych nawyków </a:t>
            </a:r>
            <a:r>
              <a:rPr lang="pl-PL" i="1" dirty="0" err="1" smtClean="0"/>
              <a:t>żywnieniowych</a:t>
            </a:r>
            <a:r>
              <a:rPr lang="pl-PL" i="1" dirty="0" smtClean="0"/>
              <a:t>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837430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5073" y="29492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13. Czy samodzielnie robisz zakupy?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342103647"/>
              </p:ext>
            </p:extLst>
          </p:nvPr>
        </p:nvGraphicFramePr>
        <p:xfrm>
          <a:off x="555073" y="1096046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033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5073" y="29492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14. Czy robiąc zakupy czytasz etykiety?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989642828"/>
              </p:ext>
            </p:extLst>
          </p:nvPr>
        </p:nvGraphicFramePr>
        <p:xfrm>
          <a:off x="555073" y="1096046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</a:t>
            </a:r>
            <a:r>
              <a:rPr lang="pl-PL" i="1" dirty="0" smtClean="0"/>
              <a:t>: Zwracajmy uwagę na wszystkie etykiety produktów jakie kupujemy. Starajmy się wybierać te produkty, które mają jak najzdrowszy skład.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25159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5073" y="29492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15. Jeśli robisz zakupy, to jakie kupujesz produkty?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817108981"/>
              </p:ext>
            </p:extLst>
          </p:nvPr>
        </p:nvGraphicFramePr>
        <p:xfrm>
          <a:off x="555073" y="1096046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</a:t>
            </a:r>
            <a:r>
              <a:rPr lang="pl-PL" i="1" dirty="0" smtClean="0"/>
              <a:t>: Należy rozwijać w naszych dzieciach świadomość konsumencką. 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763852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76470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2015/2016 uczniowie klas IV – VI wezmą udział w programie profilaktycznym dotyczącym zdrowego odżywiania oraz zdrowego stylu życia, prowadzonym przez Stację Sanitarno Epidemiologiczną w Wołominie pod tytułem „Trzymaj formę”.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4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332656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1: Wyjaśnij pojęcie zdrowe odżywianie.</a:t>
            </a: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Najczęstsze odpowiedzi:</a:t>
            </a:r>
          </a:p>
          <a:p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Spożywanie warzyw i owoców</a:t>
            </a:r>
          </a:p>
          <a:p>
            <a:pPr marL="285750" indent="-285750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Mleko i jego przetwory</a:t>
            </a:r>
          </a:p>
          <a:p>
            <a:pPr marL="285750" indent="-285750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Zdrowe odżywianie jest elementem wpływającym na ogólne zdrowie</a:t>
            </a:r>
          </a:p>
          <a:p>
            <a:pPr marL="285750" indent="-285750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Spożywanie produktów bez konserwantów i sztucznych barwników</a:t>
            </a:r>
          </a:p>
          <a:p>
            <a:pPr marL="285750" indent="-285750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Unikanie jedzenia typu fast food</a:t>
            </a:r>
          </a:p>
          <a:p>
            <a:pPr marL="285750" indent="-285750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Regularne spożywanie posiłków – minimum 5 w ciągu dnia</a:t>
            </a:r>
          </a:p>
          <a:p>
            <a:pPr marL="285750" indent="-285750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Gotowanie posiłków na parze</a:t>
            </a:r>
          </a:p>
          <a:p>
            <a:pPr marL="285750" indent="-285750">
              <a:buFontTx/>
              <a:buChar char="-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Unikanie słodyczy</a:t>
            </a:r>
          </a:p>
        </p:txBody>
      </p:sp>
    </p:spTree>
    <p:extLst>
      <p:ext uri="{BB962C8B-B14F-4D97-AF65-F5344CB8AC3E}">
        <p14:creationId xmlns:p14="http://schemas.microsoft.com/office/powerpoint/2010/main" val="36268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12734" y="404664"/>
            <a:ext cx="7803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2. Mój styl życia</a:t>
            </a: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979943444"/>
              </p:ext>
            </p:extLst>
          </p:nvPr>
        </p:nvGraphicFramePr>
        <p:xfrm>
          <a:off x="512734" y="1268760"/>
          <a:ext cx="7920880" cy="362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093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33265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3. Ile posiłków dziennie zjadasz.</a:t>
            </a:r>
            <a:endParaRPr lang="pl-PL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512925597"/>
              </p:ext>
            </p:extLst>
          </p:nvPr>
        </p:nvGraphicFramePr>
        <p:xfrm>
          <a:off x="827584" y="1052736"/>
          <a:ext cx="79208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611560" y="537321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Komentarz: 15 uczniów zjada w ciągu dnia 3 i mniej posiłków co dla dzieci w wieku szkolnym jest zbyt małą ilością. Posiłki lepiej aby były mniejsze ale spożywane częściej.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16865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4. </a:t>
            </a:r>
            <a:r>
              <a:rPr 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zy wychodzisz do szkoły bez śniadania?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641229965"/>
              </p:ext>
            </p:extLst>
          </p:nvPr>
        </p:nvGraphicFramePr>
        <p:xfrm>
          <a:off x="539552" y="90872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Komentarz: Rodzicu, śniadanie jest najważniejszym posiłkiem w ciągu dnia. Dzięki niemu Wasze dziecko może lepiej skupić się na lekcjach.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78369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5. </a:t>
            </a:r>
            <a:r>
              <a:rPr 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zy spożywasz śniadanie w szkole?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408104152"/>
              </p:ext>
            </p:extLst>
          </p:nvPr>
        </p:nvGraphicFramePr>
        <p:xfrm>
          <a:off x="539552" y="90872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Komentarz: Zadowalający jest wynik 53 uczniów którzy jedzą śniadanie w domu i szkole. Należy wśród pozostałych uczniów wypracować nawyk jedzenia pierwszego i drugiego śniadania.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564317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26064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6. </a:t>
            </a:r>
            <a:r>
              <a:rPr 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zy potrafisz samodzielnie przygotować posiłek w przypadku kiedy </a:t>
            </a:r>
            <a:r>
              <a:rPr lang="pl-PL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rodzicó</a:t>
            </a:r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nie ma w domu?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619852330"/>
              </p:ext>
            </p:extLst>
          </p:nvPr>
        </p:nvGraphicFramePr>
        <p:xfrm>
          <a:off x="539552" y="1198945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</a:t>
            </a:r>
            <a:r>
              <a:rPr lang="pl-PL" i="1" dirty="0" smtClean="0"/>
              <a:t>: Cieszy nas fakt, iż nasi uczniowie stają się samodzielni, potrafią sami w przeważającej większości przygotować sobie posiłek.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90116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7. Jak często podjadasz słodycze w ciągu dnia?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779936452"/>
              </p:ext>
            </p:extLst>
          </p:nvPr>
        </p:nvGraphicFramePr>
        <p:xfrm>
          <a:off x="539552" y="90872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</a:t>
            </a:r>
            <a:r>
              <a:rPr lang="pl-PL" i="1" dirty="0" smtClean="0"/>
              <a:t>: Podjadanie słodyczy pomiędzy posiłkami nie jest dobrym nawykiem. Dzieci słodkimi przekąskami zabijają uczucie głodu przez co zjadają mniej  w trakcie posiłku. Ilość słodyczy w diecie powinna być ograniczona.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90116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 8. Czy jesz posiłki wspólnie z rodziną?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870087664"/>
              </p:ext>
            </p:extLst>
          </p:nvPr>
        </p:nvGraphicFramePr>
        <p:xfrm>
          <a:off x="539552" y="90872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522920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Komentarz</a:t>
            </a:r>
            <a:r>
              <a:rPr lang="pl-PL" i="1" dirty="0" smtClean="0"/>
              <a:t>: Cieszy fakt, iż taka duża grupa uczniów zjada posiłki z rodziną codziennie lub często. Atmosfera jaka budujemy podczas wspólnych posiłków sprzyja zasadom zdrowego żywienia ale też wpływa na relacje emocjonalne w rodzinie.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196528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652</Words>
  <Application>Microsoft Office PowerPoint</Application>
  <PresentationFormat>Pokaz na ekranie (4:3)</PresentationFormat>
  <Paragraphs>103</Paragraphs>
  <Slides>17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Emilia Sobieraj</dc:creator>
  <cp:lastModifiedBy>Emilia Sobieraj</cp:lastModifiedBy>
  <cp:revision>12</cp:revision>
  <dcterms:created xsi:type="dcterms:W3CDTF">2015-09-15T19:45:36Z</dcterms:created>
  <dcterms:modified xsi:type="dcterms:W3CDTF">2015-09-16T06:13:44Z</dcterms:modified>
</cp:coreProperties>
</file>